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2" r:id="rId6"/>
    <p:sldId id="263" r:id="rId7"/>
    <p:sldId id="266" r:id="rId8"/>
    <p:sldId id="264" r:id="rId9"/>
    <p:sldId id="268" r:id="rId10"/>
    <p:sldId id="274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8/2/2026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#ref12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1A3C89F8-0D2F-47FF-B903-151248265F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81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FFFFF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07009" y="583345"/>
            <a:ext cx="10936223" cy="4164820"/>
          </a:xfrm>
        </p:spPr>
        <p:txBody>
          <a:bodyPr anchor="t">
            <a:normAutofit/>
          </a:bodyPr>
          <a:lstStyle/>
          <a:p>
            <a:pPr algn="l"/>
            <a:r>
              <a:rPr lang="en-US" sz="7200" b="1" dirty="0">
                <a:solidFill>
                  <a:srgbClr val="FFFFFF"/>
                </a:solidFill>
                <a:ea typeface="+mj-lt"/>
                <a:cs typeface="+mj-lt"/>
              </a:rPr>
              <a:t>Building a Knowledge Spine</a:t>
            </a:r>
            <a:endParaRPr lang="en-US" sz="7200" b="1" dirty="0">
              <a:solidFill>
                <a:srgbClr val="FFFFFF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08229" y="5636680"/>
            <a:ext cx="3441852" cy="840320"/>
          </a:xfrm>
        </p:spPr>
        <p:txBody>
          <a:bodyPr vert="horz" lIns="91440" tIns="45720" rIns="91440" bIns="45720" rtlCol="0">
            <a:normAutofit lnSpcReduction="10000"/>
          </a:bodyPr>
          <a:lstStyle/>
          <a:p>
            <a:pPr algn="l">
              <a:spcBef>
                <a:spcPct val="0"/>
              </a:spcBef>
            </a:pPr>
            <a:r>
              <a:rPr lang="en-US" sz="1400" b="1" dirty="0">
                <a:solidFill>
                  <a:srgbClr val="FFFFFF"/>
                </a:solidFill>
                <a:latin typeface="Aptos Display"/>
              </a:rPr>
              <a:t>Voice-to-Text, Debriefs and AI-Ready Knowledge Bases That Actually Get Used </a:t>
            </a:r>
          </a:p>
          <a:p>
            <a:pPr algn="l">
              <a:spcBef>
                <a:spcPct val="0"/>
              </a:spcBef>
            </a:pPr>
            <a:endParaRPr lang="en-US" sz="1400" b="1" dirty="0">
              <a:solidFill>
                <a:srgbClr val="FFFFFF"/>
              </a:solidFill>
              <a:latin typeface="Aptos Display"/>
            </a:endParaRPr>
          </a:p>
          <a:p>
            <a:pPr algn="l">
              <a:spcBef>
                <a:spcPct val="0"/>
              </a:spcBef>
            </a:pPr>
            <a:r>
              <a:rPr lang="en-US" sz="1400" dirty="0">
                <a:solidFill>
                  <a:srgbClr val="FFFFFF"/>
                </a:solidFill>
                <a:latin typeface="Aptos Display"/>
              </a:rPr>
              <a:t>John D. Tocado</a:t>
            </a:r>
          </a:p>
          <a:p>
            <a:pPr algn="l"/>
            <a:endParaRPr lang="en-US" sz="1400" dirty="0">
              <a:solidFill>
                <a:srgbClr val="FFFFFF"/>
              </a:solidFill>
            </a:endParaRPr>
          </a:p>
        </p:txBody>
      </p:sp>
      <p:sp>
        <p:nvSpPr>
          <p:cNvPr id="10" name="Graphic 13">
            <a:extLst>
              <a:ext uri="{FF2B5EF4-FFF2-40B4-BE49-F238E27FC236}">
                <a16:creationId xmlns:a16="http://schemas.microsoft.com/office/drawing/2014/main" id="{C5CB530E-515E-412C-9DF1-5F8FFBD6F3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74359" y="583345"/>
            <a:ext cx="139039" cy="139039"/>
          </a:xfrm>
          <a:custGeom>
            <a:avLst/>
            <a:gdLst>
              <a:gd name="connsiteX0" fmla="*/ 129602 w 139039"/>
              <a:gd name="connsiteY0" fmla="*/ 60082 h 139039"/>
              <a:gd name="connsiteX1" fmla="*/ 78957 w 139039"/>
              <a:gd name="connsiteY1" fmla="*/ 60082 h 139039"/>
              <a:gd name="connsiteX2" fmla="*/ 78957 w 139039"/>
              <a:gd name="connsiteY2" fmla="*/ 9437 h 139039"/>
              <a:gd name="connsiteX3" fmla="*/ 69520 w 139039"/>
              <a:gd name="connsiteY3" fmla="*/ 0 h 139039"/>
              <a:gd name="connsiteX4" fmla="*/ 60082 w 139039"/>
              <a:gd name="connsiteY4" fmla="*/ 9437 h 139039"/>
              <a:gd name="connsiteX5" fmla="*/ 60082 w 139039"/>
              <a:gd name="connsiteY5" fmla="*/ 60082 h 139039"/>
              <a:gd name="connsiteX6" fmla="*/ 9437 w 139039"/>
              <a:gd name="connsiteY6" fmla="*/ 60082 h 139039"/>
              <a:gd name="connsiteX7" fmla="*/ 0 w 139039"/>
              <a:gd name="connsiteY7" fmla="*/ 69520 h 139039"/>
              <a:gd name="connsiteX8" fmla="*/ 9437 w 139039"/>
              <a:gd name="connsiteY8" fmla="*/ 78957 h 139039"/>
              <a:gd name="connsiteX9" fmla="*/ 60082 w 139039"/>
              <a:gd name="connsiteY9" fmla="*/ 78957 h 139039"/>
              <a:gd name="connsiteX10" fmla="*/ 60082 w 139039"/>
              <a:gd name="connsiteY10" fmla="*/ 129602 h 139039"/>
              <a:gd name="connsiteX11" fmla="*/ 69520 w 139039"/>
              <a:gd name="connsiteY11" fmla="*/ 139039 h 139039"/>
              <a:gd name="connsiteX12" fmla="*/ 78957 w 139039"/>
              <a:gd name="connsiteY12" fmla="*/ 129602 h 139039"/>
              <a:gd name="connsiteX13" fmla="*/ 78957 w 139039"/>
              <a:gd name="connsiteY13" fmla="*/ 78957 h 139039"/>
              <a:gd name="connsiteX14" fmla="*/ 129602 w 139039"/>
              <a:gd name="connsiteY14" fmla="*/ 78957 h 139039"/>
              <a:gd name="connsiteX15" fmla="*/ 139039 w 139039"/>
              <a:gd name="connsiteY15" fmla="*/ 69520 h 139039"/>
              <a:gd name="connsiteX16" fmla="*/ 129602 w 139039"/>
              <a:gd name="connsiteY16" fmla="*/ 60082 h 1390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39039" h="139039">
                <a:moveTo>
                  <a:pt x="129602" y="60082"/>
                </a:moveTo>
                <a:lnTo>
                  <a:pt x="78957" y="60082"/>
                </a:lnTo>
                <a:lnTo>
                  <a:pt x="78957" y="9437"/>
                </a:lnTo>
                <a:cubicBezTo>
                  <a:pt x="78957" y="4225"/>
                  <a:pt x="74731" y="0"/>
                  <a:pt x="69520" y="0"/>
                </a:cubicBezTo>
                <a:cubicBezTo>
                  <a:pt x="64308" y="0"/>
                  <a:pt x="60082" y="4225"/>
                  <a:pt x="60082" y="9437"/>
                </a:cubicBezTo>
                <a:lnTo>
                  <a:pt x="60082" y="60082"/>
                </a:lnTo>
                <a:lnTo>
                  <a:pt x="9437" y="60082"/>
                </a:lnTo>
                <a:cubicBezTo>
                  <a:pt x="4225" y="60082"/>
                  <a:pt x="0" y="64308"/>
                  <a:pt x="0" y="69520"/>
                </a:cubicBezTo>
                <a:cubicBezTo>
                  <a:pt x="0" y="74731"/>
                  <a:pt x="4225" y="78957"/>
                  <a:pt x="9437" y="78957"/>
                </a:cubicBezTo>
                <a:lnTo>
                  <a:pt x="60082" y="78957"/>
                </a:lnTo>
                <a:lnTo>
                  <a:pt x="60082" y="129602"/>
                </a:lnTo>
                <a:cubicBezTo>
                  <a:pt x="60082" y="134814"/>
                  <a:pt x="64308" y="139039"/>
                  <a:pt x="69520" y="139039"/>
                </a:cubicBezTo>
                <a:cubicBezTo>
                  <a:pt x="74731" y="139039"/>
                  <a:pt x="78957" y="134814"/>
                  <a:pt x="78957" y="129602"/>
                </a:cubicBezTo>
                <a:lnTo>
                  <a:pt x="78957" y="78957"/>
                </a:lnTo>
                <a:lnTo>
                  <a:pt x="129602" y="78957"/>
                </a:lnTo>
                <a:cubicBezTo>
                  <a:pt x="134814" y="78957"/>
                  <a:pt x="139039" y="74731"/>
                  <a:pt x="139039" y="69520"/>
                </a:cubicBezTo>
                <a:cubicBezTo>
                  <a:pt x="139039" y="64308"/>
                  <a:pt x="134814" y="60082"/>
                  <a:pt x="129602" y="60082"/>
                </a:cubicBezTo>
                <a:close/>
              </a:path>
            </a:pathLst>
          </a:custGeom>
          <a:solidFill>
            <a:srgbClr val="FFFFFF"/>
          </a:solidFill>
          <a:ln w="603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2" name="Graphic 12">
            <a:extLst>
              <a:ext uri="{FF2B5EF4-FFF2-40B4-BE49-F238E27FC236}">
                <a16:creationId xmlns:a16="http://schemas.microsoft.com/office/drawing/2014/main" id="{712D4376-A578-4FF1-94FC-245E7A6A48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833139" y="812640"/>
            <a:ext cx="91138" cy="91138"/>
          </a:xfrm>
          <a:custGeom>
            <a:avLst/>
            <a:gdLst>
              <a:gd name="connsiteX0" fmla="*/ 91138 w 91138"/>
              <a:gd name="connsiteY0" fmla="*/ 45569 h 91138"/>
              <a:gd name="connsiteX1" fmla="*/ 45569 w 91138"/>
              <a:gd name="connsiteY1" fmla="*/ 91138 h 91138"/>
              <a:gd name="connsiteX2" fmla="*/ 0 w 91138"/>
              <a:gd name="connsiteY2" fmla="*/ 45569 h 91138"/>
              <a:gd name="connsiteX3" fmla="*/ 45569 w 91138"/>
              <a:gd name="connsiteY3" fmla="*/ 0 h 91138"/>
              <a:gd name="connsiteX4" fmla="*/ 91138 w 91138"/>
              <a:gd name="connsiteY4" fmla="*/ 45569 h 911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1138" h="91138">
                <a:moveTo>
                  <a:pt x="91138" y="45569"/>
                </a:moveTo>
                <a:cubicBezTo>
                  <a:pt x="91138" y="70736"/>
                  <a:pt x="70736" y="91138"/>
                  <a:pt x="45569" y="91138"/>
                </a:cubicBezTo>
                <a:cubicBezTo>
                  <a:pt x="20402" y="91138"/>
                  <a:pt x="0" y="70736"/>
                  <a:pt x="0" y="45569"/>
                </a:cubicBezTo>
                <a:cubicBezTo>
                  <a:pt x="0" y="20402"/>
                  <a:pt x="20402" y="0"/>
                  <a:pt x="45569" y="0"/>
                </a:cubicBezTo>
                <a:cubicBezTo>
                  <a:pt x="70736" y="0"/>
                  <a:pt x="91138" y="20402"/>
                  <a:pt x="91138" y="45569"/>
                </a:cubicBezTo>
                <a:close/>
              </a:path>
            </a:pathLst>
          </a:custGeom>
          <a:solidFill>
            <a:srgbClr val="FFFFFF"/>
          </a:solidFill>
          <a:ln w="422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14" name="Graphic 15">
            <a:extLst>
              <a:ext uri="{FF2B5EF4-FFF2-40B4-BE49-F238E27FC236}">
                <a16:creationId xmlns:a16="http://schemas.microsoft.com/office/drawing/2014/main" id="{AEA7509D-F04F-40CB-A0B3-EEF16499CC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458819" y="1037066"/>
            <a:ext cx="127714" cy="127714"/>
          </a:xfrm>
          <a:custGeom>
            <a:avLst/>
            <a:gdLst>
              <a:gd name="connsiteX0" fmla="*/ 63857 w 127714"/>
              <a:gd name="connsiteY0" fmla="*/ 18874 h 127714"/>
              <a:gd name="connsiteX1" fmla="*/ 108840 w 127714"/>
              <a:gd name="connsiteY1" fmla="*/ 63857 h 127714"/>
              <a:gd name="connsiteX2" fmla="*/ 63857 w 127714"/>
              <a:gd name="connsiteY2" fmla="*/ 108840 h 127714"/>
              <a:gd name="connsiteX3" fmla="*/ 18874 w 127714"/>
              <a:gd name="connsiteY3" fmla="*/ 63857 h 127714"/>
              <a:gd name="connsiteX4" fmla="*/ 63857 w 127714"/>
              <a:gd name="connsiteY4" fmla="*/ 18874 h 127714"/>
              <a:gd name="connsiteX5" fmla="*/ 63857 w 127714"/>
              <a:gd name="connsiteY5" fmla="*/ 0 h 127714"/>
              <a:gd name="connsiteX6" fmla="*/ 0 w 127714"/>
              <a:gd name="connsiteY6" fmla="*/ 63857 h 127714"/>
              <a:gd name="connsiteX7" fmla="*/ 63857 w 127714"/>
              <a:gd name="connsiteY7" fmla="*/ 127714 h 127714"/>
              <a:gd name="connsiteX8" fmla="*/ 127714 w 127714"/>
              <a:gd name="connsiteY8" fmla="*/ 63857 h 127714"/>
              <a:gd name="connsiteX9" fmla="*/ 63857 w 127714"/>
              <a:gd name="connsiteY9" fmla="*/ 0 h 1277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27714" h="127714">
                <a:moveTo>
                  <a:pt x="63857" y="18874"/>
                </a:moveTo>
                <a:cubicBezTo>
                  <a:pt x="88700" y="18874"/>
                  <a:pt x="108840" y="39014"/>
                  <a:pt x="108840" y="63857"/>
                </a:cubicBezTo>
                <a:cubicBezTo>
                  <a:pt x="108840" y="88700"/>
                  <a:pt x="88700" y="108840"/>
                  <a:pt x="63857" y="108840"/>
                </a:cubicBezTo>
                <a:cubicBezTo>
                  <a:pt x="39014" y="108840"/>
                  <a:pt x="18874" y="88700"/>
                  <a:pt x="18874" y="63857"/>
                </a:cubicBezTo>
                <a:cubicBezTo>
                  <a:pt x="18898" y="39024"/>
                  <a:pt x="39024" y="18898"/>
                  <a:pt x="63857" y="18874"/>
                </a:cubicBezTo>
                <a:moveTo>
                  <a:pt x="63857" y="0"/>
                </a:moveTo>
                <a:cubicBezTo>
                  <a:pt x="28590" y="0"/>
                  <a:pt x="0" y="28590"/>
                  <a:pt x="0" y="63857"/>
                </a:cubicBezTo>
                <a:cubicBezTo>
                  <a:pt x="0" y="99124"/>
                  <a:pt x="28590" y="127714"/>
                  <a:pt x="63857" y="127714"/>
                </a:cubicBezTo>
                <a:cubicBezTo>
                  <a:pt x="99124" y="127714"/>
                  <a:pt x="127714" y="99124"/>
                  <a:pt x="127714" y="63857"/>
                </a:cubicBezTo>
                <a:cubicBezTo>
                  <a:pt x="127714" y="28590"/>
                  <a:pt x="99124" y="0"/>
                  <a:pt x="63857" y="0"/>
                </a:cubicBezTo>
                <a:close/>
              </a:path>
            </a:pathLst>
          </a:custGeom>
          <a:solidFill>
            <a:srgbClr val="FFFFFF"/>
          </a:solidFill>
          <a:ln w="610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6020367-4FD5-4596-8E10-C5F095CD8D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856114" y="3503032"/>
            <a:ext cx="0" cy="3346090"/>
          </a:xfrm>
          <a:prstGeom prst="line">
            <a:avLst/>
          </a:prstGeom>
          <a:ln w="25400" cap="sq">
            <a:solidFill>
              <a:srgbClr val="FFFFFF"/>
            </a:soli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Graphic 22">
            <a:extLst>
              <a:ext uri="{FF2B5EF4-FFF2-40B4-BE49-F238E27FC236}">
                <a16:creationId xmlns:a16="http://schemas.microsoft.com/office/drawing/2014/main" id="{508BEF50-7B1E-49A4-BC19-5F4F1D755E6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36425" y="5636680"/>
            <a:ext cx="151536" cy="151536"/>
          </a:xfrm>
          <a:custGeom>
            <a:avLst/>
            <a:gdLst>
              <a:gd name="connsiteX0" fmla="*/ 141251 w 151536"/>
              <a:gd name="connsiteY0" fmla="*/ 65483 h 151536"/>
              <a:gd name="connsiteX1" fmla="*/ 86053 w 151536"/>
              <a:gd name="connsiteY1" fmla="*/ 65483 h 151536"/>
              <a:gd name="connsiteX2" fmla="*/ 86053 w 151536"/>
              <a:gd name="connsiteY2" fmla="*/ 10285 h 151536"/>
              <a:gd name="connsiteX3" fmla="*/ 75768 w 151536"/>
              <a:gd name="connsiteY3" fmla="*/ 0 h 151536"/>
              <a:gd name="connsiteX4" fmla="*/ 65483 w 151536"/>
              <a:gd name="connsiteY4" fmla="*/ 10285 h 151536"/>
              <a:gd name="connsiteX5" fmla="*/ 65483 w 151536"/>
              <a:gd name="connsiteY5" fmla="*/ 65483 h 151536"/>
              <a:gd name="connsiteX6" fmla="*/ 10285 w 151536"/>
              <a:gd name="connsiteY6" fmla="*/ 65483 h 151536"/>
              <a:gd name="connsiteX7" fmla="*/ 0 w 151536"/>
              <a:gd name="connsiteY7" fmla="*/ 75768 h 151536"/>
              <a:gd name="connsiteX8" fmla="*/ 10285 w 151536"/>
              <a:gd name="connsiteY8" fmla="*/ 86053 h 151536"/>
              <a:gd name="connsiteX9" fmla="*/ 65483 w 151536"/>
              <a:gd name="connsiteY9" fmla="*/ 86053 h 151536"/>
              <a:gd name="connsiteX10" fmla="*/ 65483 w 151536"/>
              <a:gd name="connsiteY10" fmla="*/ 141251 h 151536"/>
              <a:gd name="connsiteX11" fmla="*/ 75768 w 151536"/>
              <a:gd name="connsiteY11" fmla="*/ 151536 h 151536"/>
              <a:gd name="connsiteX12" fmla="*/ 86053 w 151536"/>
              <a:gd name="connsiteY12" fmla="*/ 141251 h 151536"/>
              <a:gd name="connsiteX13" fmla="*/ 86053 w 151536"/>
              <a:gd name="connsiteY13" fmla="*/ 86053 h 151536"/>
              <a:gd name="connsiteX14" fmla="*/ 141251 w 151536"/>
              <a:gd name="connsiteY14" fmla="*/ 86053 h 151536"/>
              <a:gd name="connsiteX15" fmla="*/ 151536 w 151536"/>
              <a:gd name="connsiteY15" fmla="*/ 75768 h 151536"/>
              <a:gd name="connsiteX16" fmla="*/ 141251 w 151536"/>
              <a:gd name="connsiteY16" fmla="*/ 65483 h 1515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51536" h="151536">
                <a:moveTo>
                  <a:pt x="141251" y="65483"/>
                </a:moveTo>
                <a:lnTo>
                  <a:pt x="86053" y="65483"/>
                </a:lnTo>
                <a:lnTo>
                  <a:pt x="86053" y="10285"/>
                </a:lnTo>
                <a:cubicBezTo>
                  <a:pt x="86053" y="4605"/>
                  <a:pt x="81448" y="0"/>
                  <a:pt x="75768" y="0"/>
                </a:cubicBezTo>
                <a:cubicBezTo>
                  <a:pt x="70088" y="0"/>
                  <a:pt x="65483" y="4605"/>
                  <a:pt x="65483" y="10285"/>
                </a:cubicBezTo>
                <a:lnTo>
                  <a:pt x="65483" y="65483"/>
                </a:lnTo>
                <a:lnTo>
                  <a:pt x="10285" y="65483"/>
                </a:lnTo>
                <a:cubicBezTo>
                  <a:pt x="4605" y="65483"/>
                  <a:pt x="0" y="70088"/>
                  <a:pt x="0" y="75768"/>
                </a:cubicBezTo>
                <a:cubicBezTo>
                  <a:pt x="0" y="81448"/>
                  <a:pt x="4605" y="86053"/>
                  <a:pt x="10285" y="86053"/>
                </a:cubicBezTo>
                <a:lnTo>
                  <a:pt x="65483" y="86053"/>
                </a:lnTo>
                <a:lnTo>
                  <a:pt x="65483" y="141251"/>
                </a:lnTo>
                <a:cubicBezTo>
                  <a:pt x="65483" y="146931"/>
                  <a:pt x="70088" y="151536"/>
                  <a:pt x="75768" y="151536"/>
                </a:cubicBezTo>
                <a:cubicBezTo>
                  <a:pt x="81448" y="151536"/>
                  <a:pt x="86053" y="146931"/>
                  <a:pt x="86053" y="141251"/>
                </a:cubicBezTo>
                <a:lnTo>
                  <a:pt x="86053" y="86053"/>
                </a:lnTo>
                <a:lnTo>
                  <a:pt x="141251" y="86053"/>
                </a:lnTo>
                <a:cubicBezTo>
                  <a:pt x="146931" y="86053"/>
                  <a:pt x="151536" y="81448"/>
                  <a:pt x="151536" y="75768"/>
                </a:cubicBezTo>
                <a:cubicBezTo>
                  <a:pt x="151536" y="70088"/>
                  <a:pt x="146931" y="65483"/>
                  <a:pt x="141251" y="65483"/>
                </a:cubicBezTo>
                <a:close/>
              </a:path>
            </a:pathLst>
          </a:custGeom>
          <a:solidFill>
            <a:srgbClr val="FFFFFF"/>
          </a:solidFill>
          <a:ln w="64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0" name="Graphic 23">
            <a:extLst>
              <a:ext uri="{FF2B5EF4-FFF2-40B4-BE49-F238E27FC236}">
                <a16:creationId xmlns:a16="http://schemas.microsoft.com/office/drawing/2014/main" id="{3FBAD350-5664-4811-A208-657FB882D35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245175" y="6096759"/>
            <a:ext cx="108625" cy="108625"/>
          </a:xfrm>
          <a:custGeom>
            <a:avLst/>
            <a:gdLst>
              <a:gd name="connsiteX0" fmla="*/ 54313 w 108625"/>
              <a:gd name="connsiteY0" fmla="*/ 16053 h 108625"/>
              <a:gd name="connsiteX1" fmla="*/ 92572 w 108625"/>
              <a:gd name="connsiteY1" fmla="*/ 54313 h 108625"/>
              <a:gd name="connsiteX2" fmla="*/ 54313 w 108625"/>
              <a:gd name="connsiteY2" fmla="*/ 92572 h 108625"/>
              <a:gd name="connsiteX3" fmla="*/ 16053 w 108625"/>
              <a:gd name="connsiteY3" fmla="*/ 54313 h 108625"/>
              <a:gd name="connsiteX4" fmla="*/ 54313 w 108625"/>
              <a:gd name="connsiteY4" fmla="*/ 16053 h 108625"/>
              <a:gd name="connsiteX5" fmla="*/ 54313 w 108625"/>
              <a:gd name="connsiteY5" fmla="*/ 0 h 108625"/>
              <a:gd name="connsiteX6" fmla="*/ 0 w 108625"/>
              <a:gd name="connsiteY6" fmla="*/ 54313 h 108625"/>
              <a:gd name="connsiteX7" fmla="*/ 54313 w 108625"/>
              <a:gd name="connsiteY7" fmla="*/ 108625 h 108625"/>
              <a:gd name="connsiteX8" fmla="*/ 108625 w 108625"/>
              <a:gd name="connsiteY8" fmla="*/ 54313 h 108625"/>
              <a:gd name="connsiteX9" fmla="*/ 54313 w 108625"/>
              <a:gd name="connsiteY9" fmla="*/ 0 h 108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108625" h="108625">
                <a:moveTo>
                  <a:pt x="54313" y="16053"/>
                </a:moveTo>
                <a:cubicBezTo>
                  <a:pt x="75442" y="16053"/>
                  <a:pt x="92572" y="33182"/>
                  <a:pt x="92572" y="54313"/>
                </a:cubicBezTo>
                <a:cubicBezTo>
                  <a:pt x="92572" y="75442"/>
                  <a:pt x="75442" y="92572"/>
                  <a:pt x="54313" y="92572"/>
                </a:cubicBezTo>
                <a:cubicBezTo>
                  <a:pt x="33182" y="92572"/>
                  <a:pt x="16053" y="75442"/>
                  <a:pt x="16053" y="54313"/>
                </a:cubicBezTo>
                <a:cubicBezTo>
                  <a:pt x="16074" y="33191"/>
                  <a:pt x="33191" y="16074"/>
                  <a:pt x="54313" y="16053"/>
                </a:cubicBezTo>
                <a:moveTo>
                  <a:pt x="54313" y="0"/>
                </a:moveTo>
                <a:cubicBezTo>
                  <a:pt x="24317" y="0"/>
                  <a:pt x="0" y="24317"/>
                  <a:pt x="0" y="54313"/>
                </a:cubicBezTo>
                <a:cubicBezTo>
                  <a:pt x="0" y="84309"/>
                  <a:pt x="24317" y="108625"/>
                  <a:pt x="54313" y="108625"/>
                </a:cubicBezTo>
                <a:cubicBezTo>
                  <a:pt x="84309" y="108625"/>
                  <a:pt x="108625" y="84309"/>
                  <a:pt x="108625" y="54313"/>
                </a:cubicBezTo>
                <a:cubicBezTo>
                  <a:pt x="108625" y="24317"/>
                  <a:pt x="84309" y="0"/>
                  <a:pt x="54313" y="0"/>
                </a:cubicBezTo>
                <a:close/>
              </a:path>
            </a:pathLst>
          </a:custGeom>
          <a:solidFill>
            <a:srgbClr val="FFFFFF"/>
          </a:solidFill>
          <a:ln w="516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sp>
        <p:nvSpPr>
          <p:cNvPr id="22" name="Graphic 21">
            <a:extLst>
              <a:ext uri="{FF2B5EF4-FFF2-40B4-BE49-F238E27FC236}">
                <a16:creationId xmlns:a16="http://schemas.microsoft.com/office/drawing/2014/main" id="{C39ADB8F-D187-49D7-BDCF-C1B6DC72706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554288" y="6238029"/>
            <a:ext cx="95759" cy="95759"/>
          </a:xfrm>
          <a:custGeom>
            <a:avLst/>
            <a:gdLst>
              <a:gd name="connsiteX0" fmla="*/ 95759 w 95759"/>
              <a:gd name="connsiteY0" fmla="*/ 47880 h 95759"/>
              <a:gd name="connsiteX1" fmla="*/ 47880 w 95759"/>
              <a:gd name="connsiteY1" fmla="*/ 95759 h 95759"/>
              <a:gd name="connsiteX2" fmla="*/ 0 w 95759"/>
              <a:gd name="connsiteY2" fmla="*/ 47880 h 95759"/>
              <a:gd name="connsiteX3" fmla="*/ 47880 w 95759"/>
              <a:gd name="connsiteY3" fmla="*/ 0 h 95759"/>
              <a:gd name="connsiteX4" fmla="*/ 95759 w 95759"/>
              <a:gd name="connsiteY4" fmla="*/ 47880 h 957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95759" h="95759">
                <a:moveTo>
                  <a:pt x="95759" y="47880"/>
                </a:moveTo>
                <a:cubicBezTo>
                  <a:pt x="95759" y="74323"/>
                  <a:pt x="74323" y="95759"/>
                  <a:pt x="47880" y="95759"/>
                </a:cubicBezTo>
                <a:cubicBezTo>
                  <a:pt x="21436" y="95759"/>
                  <a:pt x="0" y="74323"/>
                  <a:pt x="0" y="47880"/>
                </a:cubicBezTo>
                <a:cubicBezTo>
                  <a:pt x="0" y="21436"/>
                  <a:pt x="21436" y="0"/>
                  <a:pt x="47880" y="0"/>
                </a:cubicBezTo>
                <a:cubicBezTo>
                  <a:pt x="74323" y="0"/>
                  <a:pt x="95759" y="21436"/>
                  <a:pt x="95759" y="47880"/>
                </a:cubicBezTo>
                <a:close/>
              </a:path>
            </a:pathLst>
          </a:custGeom>
          <a:solidFill>
            <a:srgbClr val="FFFFFF"/>
          </a:solidFill>
          <a:ln w="469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rgbClr val="FFFFFF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8B79639-74F5-56E2-8F03-CA574EB0C7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85193" y="5443355"/>
            <a:ext cx="1306807" cy="130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3AFFFB6-AAFF-ADC5-0FF6-0AB6AFB7CA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5E7C585-8A12-F473-67FB-106DC78CAB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35AA154-E7E4-9D67-86EE-0A0E5DE491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037338E5-EA92-3DD4-D80E-63D671F8730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2720"/>
            <a:ext cx="5490153" cy="65836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Thank You 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Additional Resources</a:t>
            </a:r>
          </a:p>
          <a:p>
            <a:pPr fontAlgn="ctr"/>
            <a:endParaRPr lang="en-US" sz="2400" dirty="0"/>
          </a:p>
          <a:p>
            <a:pPr fontAlgn="ctr"/>
            <a:r>
              <a:rPr lang="en-US" sz="2400" dirty="0"/>
              <a:t>Email</a:t>
            </a:r>
          </a:p>
          <a:p>
            <a:pPr lvl="1" fontAlgn="ctr"/>
            <a:r>
              <a:rPr lang="en-US" sz="2000" dirty="0" err="1"/>
              <a:t>John.tocado@BlueCadence.tech</a:t>
            </a:r>
            <a:endParaRPr lang="en-US" sz="2000" dirty="0"/>
          </a:p>
          <a:p>
            <a:pPr fontAlgn="ctr"/>
            <a:r>
              <a:rPr lang="en-US" sz="2400" dirty="0"/>
              <a:t>Phone</a:t>
            </a:r>
          </a:p>
          <a:p>
            <a:pPr lvl="1" fontAlgn="ctr"/>
            <a:r>
              <a:rPr lang="en-US" sz="2000" dirty="0"/>
              <a:t>610-866-4080</a:t>
            </a:r>
          </a:p>
          <a:p>
            <a:pPr fontAlgn="ctr"/>
            <a:r>
              <a:rPr lang="en-US" sz="2400" dirty="0"/>
              <a:t>https://bluecadence.tech/pages/FieldServiceEast2026.html</a:t>
            </a:r>
          </a:p>
          <a:p>
            <a:pPr marL="0" indent="0">
              <a:buNone/>
            </a:pPr>
            <a:endParaRPr lang="en-US" dirty="0">
              <a:solidFill>
                <a:srgbClr val="000000">
                  <a:alpha val="80000"/>
                </a:srgb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>
                  <a:alpha val="80000"/>
                </a:srgb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7F63DC5-9B48-B7AE-E526-D9D9BB457C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A821375-AD69-A55B-24C9-F0EC3D99FACD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7D06DF9-6B78-61BE-2702-511F4037A69E}"/>
              </a:ext>
            </a:extLst>
          </p:cNvPr>
          <p:cNvCxnSpPr/>
          <p:nvPr/>
        </p:nvCxnSpPr>
        <p:spPr>
          <a:xfrm>
            <a:off x="5779911" y="1112361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4C342534-C5E0-6E74-D22B-73027FAC9C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3957" y="-3352"/>
            <a:ext cx="4572000" cy="68580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C2E4BEC8-F690-64EC-0010-FE9EE330BF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1961" y="5443355"/>
            <a:ext cx="1306807" cy="1306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024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A2679492-7988-4050-9056-5424444524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B091B163-7D61-4891-ABCF-5C13D9C418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92CD7123-B7C3-97E8-873E-CDEED1235D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2720"/>
            <a:ext cx="5490153" cy="65836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The Dollar-A-Minute Problem</a:t>
            </a:r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Knowledge exists – just not where the technician is working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The same fault gets re-solved repeatedly		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Live support at least $1.00 a minute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Truck rolls cost hundreds</a:t>
            </a:r>
          </a:p>
          <a:p>
            <a:pPr marL="0" indent="0">
              <a:buNone/>
            </a:pPr>
            <a:endParaRPr lang="en-US" sz="2000" dirty="0">
              <a:solidFill>
                <a:schemeClr val="tx1">
                  <a:alpha val="80000"/>
                </a:schemeClr>
              </a:solidFill>
            </a:endParaRPr>
          </a:p>
          <a:p>
            <a:pPr marL="0" indent="0">
              <a:buNone/>
            </a:pPr>
            <a:r>
              <a:rPr lang="en-US" sz="2000" dirty="0" err="1">
                <a:solidFill>
                  <a:schemeClr val="tx1">
                    <a:alpha val="80000"/>
                  </a:schemeClr>
                </a:solidFill>
              </a:rPr>
              <a:t>SelfServe</a:t>
            </a: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 costs pennies</a:t>
            </a:r>
          </a:p>
          <a:p>
            <a:pPr marL="0" indent="0">
              <a:buNone/>
            </a:pPr>
            <a:r>
              <a:rPr lang="en-US" sz="2000" dirty="0">
                <a:solidFill>
                  <a:schemeClr val="tx1">
                    <a:alpha val="80000"/>
                  </a:schemeClr>
                </a:solidFill>
              </a:rPr>
              <a:t>	</a:t>
            </a: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C49DA8F6-BCC1-4447-B54C-57856834B9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33FF4C4-477E-FC67-3055-8F27DF3B63A6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E55637C9-E07D-58E8-EA37-3311794E85AF}"/>
              </a:ext>
            </a:extLst>
          </p:cNvPr>
          <p:cNvCxnSpPr/>
          <p:nvPr/>
        </p:nvCxnSpPr>
        <p:spPr>
          <a:xfrm>
            <a:off x="5779911" y="1112361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139C14F0-2A61-8AAE-FD24-13C9E34236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417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1593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C794E05-A11D-5A9D-B892-05DC6229A0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0EDB86D2-BDA2-4800-89EA-1E7AABAF66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EFCE54B-5A70-C0A4-1056-5354C610A24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3146B724-DF1B-4EE2-EDC3-9FEC882E1B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2720"/>
            <a:ext cx="5490153" cy="65836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The Knowledge Spine</a:t>
            </a:r>
          </a:p>
          <a:p>
            <a:pPr fontAlgn="ctr"/>
            <a:endParaRPr lang="en-US" sz="2400" dirty="0"/>
          </a:p>
          <a:p>
            <a:pPr fontAlgn="ctr"/>
            <a:r>
              <a:rPr lang="en-US" sz="2400" dirty="0"/>
              <a:t>It's not Storage</a:t>
            </a:r>
          </a:p>
          <a:p>
            <a:pPr fontAlgn="ctr"/>
            <a:r>
              <a:rPr lang="en-US" sz="2400" dirty="0"/>
              <a:t>It is an active layer that ingests All your sources of data</a:t>
            </a:r>
          </a:p>
          <a:p>
            <a:pPr fontAlgn="ctr"/>
            <a:r>
              <a:rPr lang="en-US" sz="2400" dirty="0"/>
              <a:t>What it does:</a:t>
            </a:r>
          </a:p>
          <a:p>
            <a:pPr lvl="1" fontAlgn="ctr"/>
            <a:r>
              <a:rPr lang="en-US" dirty="0"/>
              <a:t>Validates</a:t>
            </a:r>
          </a:p>
          <a:p>
            <a:pPr lvl="1" fontAlgn="ctr"/>
            <a:r>
              <a:rPr lang="en-US" dirty="0"/>
              <a:t>Labels</a:t>
            </a:r>
          </a:p>
          <a:p>
            <a:pPr lvl="1" fontAlgn="ctr"/>
            <a:r>
              <a:rPr lang="en-US" dirty="0"/>
              <a:t>Structures</a:t>
            </a:r>
          </a:p>
          <a:p>
            <a:pPr fontAlgn="ctr"/>
            <a:r>
              <a:rPr lang="en-US" dirty="0"/>
              <a:t>What do you get?</a:t>
            </a:r>
          </a:p>
          <a:p>
            <a:pPr lvl="1" fontAlgn="ctr"/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A single source of data </a:t>
            </a:r>
          </a:p>
          <a:p>
            <a:pPr lvl="1" fontAlgn="ctr"/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Data formatted for the time the task and the user</a:t>
            </a:r>
          </a:p>
          <a:p>
            <a:pPr lvl="1" fontAlgn="ctr"/>
            <a:r>
              <a:rPr lang="en-US" dirty="0">
                <a:solidFill>
                  <a:schemeClr val="tx1">
                    <a:alpha val="80000"/>
                  </a:schemeClr>
                </a:solidFill>
              </a:rPr>
              <a:t>Governance to keep the data accurate</a:t>
            </a: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7A44FB43-BA55-8E95-151B-31ED7C0F88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EBD23E7-0390-C45A-1809-CFF85AFDDB0E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8DF7A9-BCD4-B2B7-5257-AE6692C83887}"/>
              </a:ext>
            </a:extLst>
          </p:cNvPr>
          <p:cNvCxnSpPr/>
          <p:nvPr/>
        </p:nvCxnSpPr>
        <p:spPr>
          <a:xfrm>
            <a:off x="5779911" y="1112361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BD4C437-EA3B-9787-59E1-60CD2C434B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4372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99289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5C5258-7D96-3647-C7AF-E7671498E5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2506BB90-86C6-ED19-E36C-9214CF44F3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E5FEF44-6CB9-A1DA-8F3D-AA54324185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C919E1B9-B7AC-EBF2-BBEF-1D6C83CE4D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2720"/>
            <a:ext cx="5490153" cy="65836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Pillar I – Voice to Text</a:t>
            </a:r>
          </a:p>
          <a:p>
            <a:pPr marL="0" indent="0" algn="ctr">
              <a:buNone/>
            </a:pPr>
            <a:r>
              <a:rPr lang="en-US" sz="2400" dirty="0">
                <a:solidFill>
                  <a:schemeClr val="tx1">
                    <a:alpha val="80000"/>
                  </a:schemeClr>
                </a:solidFill>
              </a:rPr>
              <a:t>Get the Data in the Now</a:t>
            </a:r>
          </a:p>
          <a:p>
            <a:pPr fontAlgn="ctr"/>
            <a:endParaRPr lang="en-US" sz="2400" dirty="0"/>
          </a:p>
          <a:p>
            <a:pPr fontAlgn="ctr"/>
            <a:r>
              <a:rPr lang="en-US" sz="2400" dirty="0"/>
              <a:t>Voice-to-Text automates case documentation</a:t>
            </a:r>
          </a:p>
          <a:p>
            <a:pPr fontAlgn="ctr"/>
            <a:endParaRPr lang="en-US" sz="2400" dirty="0"/>
          </a:p>
          <a:p>
            <a:pPr fontAlgn="ctr"/>
            <a:r>
              <a:rPr lang="en-US" sz="2400" dirty="0"/>
              <a:t>Technicians instantly recall previous site-specific data</a:t>
            </a:r>
          </a:p>
          <a:p>
            <a:pPr marL="0" indent="0" fontAlgn="ctr">
              <a:buNone/>
            </a:pPr>
            <a:endParaRPr lang="en-US" sz="2400" dirty="0"/>
          </a:p>
          <a:p>
            <a:pPr fontAlgn="ctr"/>
            <a:r>
              <a:rPr lang="en-US" sz="2400" dirty="0"/>
              <a:t>Business intelligence is extracted for customer and retention opportunities</a:t>
            </a:r>
            <a:endParaRPr lang="en-US" dirty="0"/>
          </a:p>
          <a:p>
            <a:pPr lvl="1" fontAlgn="ctr"/>
            <a:endParaRPr lang="en-US" dirty="0"/>
          </a:p>
          <a:p>
            <a:pPr fontAlgn="ctr"/>
            <a:r>
              <a:rPr lang="en-US" sz="2400" dirty="0"/>
              <a:t>Integrates with CRM and Service Management Systems</a:t>
            </a:r>
          </a:p>
          <a:p>
            <a:pPr lvl="1" fontAlgn="ctr"/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BFED8FB-3433-4A3D-6093-3E20FED7A3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2278F9B-F777-4668-F224-68CE4C7B4776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DD9E92B-7C90-9FEB-06D6-AD26448FCEE0}"/>
              </a:ext>
            </a:extLst>
          </p:cNvPr>
          <p:cNvCxnSpPr/>
          <p:nvPr/>
        </p:nvCxnSpPr>
        <p:spPr>
          <a:xfrm>
            <a:off x="5779911" y="1112361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6" name="Picture 5">
            <a:extLst>
              <a:ext uri="{FF2B5EF4-FFF2-40B4-BE49-F238E27FC236}">
                <a16:creationId xmlns:a16="http://schemas.microsoft.com/office/drawing/2014/main" id="{9C9DFA20-27CE-510E-6141-CE327711FA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581"/>
            <a:ext cx="12192000" cy="6804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797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E176AED-ADFC-C4A9-8F6B-14934068A5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D4F947CA-941C-EC8E-6823-66D10C1C789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019A7241-98D8-FF83-A44A-72D2B1DBB1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C7DEDE38-5A15-9930-0F4F-A2EE22E84F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172720"/>
            <a:ext cx="5490153" cy="65836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Pillar II: The Debrief</a:t>
            </a:r>
          </a:p>
          <a:p>
            <a:pPr marL="0" indent="0" fontAlgn="ctr">
              <a:buNone/>
            </a:pPr>
            <a:endParaRPr lang="en-US" sz="2400" dirty="0"/>
          </a:p>
          <a:p>
            <a:pPr lvl="1"/>
            <a:r>
              <a:rPr lang="en-US" dirty="0"/>
              <a:t>Self-Coach</a:t>
            </a:r>
          </a:p>
          <a:p>
            <a:pPr lvl="2"/>
            <a:r>
              <a:rPr lang="en-US" dirty="0"/>
              <a:t>What did I do right?</a:t>
            </a:r>
          </a:p>
          <a:p>
            <a:pPr lvl="2"/>
            <a:r>
              <a:rPr lang="en-US" dirty="0"/>
              <a:t>What did I do wrong?</a:t>
            </a:r>
          </a:p>
          <a:p>
            <a:pPr lvl="2"/>
            <a:r>
              <a:rPr lang="en-US" dirty="0"/>
              <a:t>What one question could I have asked sooner?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Coach the Data</a:t>
            </a:r>
          </a:p>
          <a:p>
            <a:pPr lvl="2"/>
            <a:r>
              <a:rPr lang="en-US" dirty="0"/>
              <a:t>Here is where data gets tagged as true or not true and edited and reported back to the knowledge spine 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Knowledge Centered Success</a:t>
            </a:r>
          </a:p>
          <a:p>
            <a:pPr lvl="2"/>
            <a:r>
              <a:rPr lang="en-US" dirty="0"/>
              <a:t>Consortium for Service </a:t>
            </a:r>
            <a:r>
              <a:rPr lang="en-US" dirty="0" err="1"/>
              <a:t>Innocation</a:t>
            </a:r>
            <a:endParaRPr lang="en-US" dirty="0"/>
          </a:p>
          <a:p>
            <a:pPr lvl="1"/>
            <a:endParaRPr lang="en-US" dirty="0"/>
          </a:p>
          <a:p>
            <a:pPr marL="457200" lvl="1" indent="0" algn="ctr">
              <a:buNone/>
            </a:pPr>
            <a:endParaRPr lang="en-US" b="1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C62EFEE-1616-40FA-EDA9-3F6C4AFE77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BDA0E5E-C466-5970-A433-3EE28D51511C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C155DF2-3A60-8223-76E6-4B01804113B4}"/>
              </a:ext>
            </a:extLst>
          </p:cNvPr>
          <p:cNvCxnSpPr/>
          <p:nvPr/>
        </p:nvCxnSpPr>
        <p:spPr>
          <a:xfrm>
            <a:off x="5779911" y="1112361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6BB8696-4309-35F0-66B7-35033CB807A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690"/>
            <a:ext cx="5174064" cy="6872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65497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B7EEA3D-5656-A60F-0710-D381683C54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E4F7A839-44EE-E62D-FF18-07310DD49B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4293E5A3-B491-C890-F739-10BC9E2823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F948D734-81B1-8AAA-C4C8-36CE51C5C8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88746" y="237758"/>
            <a:ext cx="5697408" cy="6591794"/>
          </a:xfrm>
        </p:spPr>
        <p:txBody>
          <a:bodyPr anchor="t">
            <a:normAutofit fontScale="92500" lnSpcReduction="10000"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Pillar III</a:t>
            </a:r>
          </a:p>
          <a:p>
            <a:pPr marL="0" indent="0" algn="ctr" fontAlgn="ctr">
              <a:buNone/>
            </a:pPr>
            <a:r>
              <a:rPr lang="en-US" sz="2400" dirty="0"/>
              <a:t>The AI-Ready Knowledge Base</a:t>
            </a:r>
          </a:p>
          <a:p>
            <a:r>
              <a:rPr lang="en-US" dirty="0"/>
              <a:t>Stop forgetting</a:t>
            </a:r>
          </a:p>
          <a:p>
            <a:pPr lvl="1"/>
            <a:r>
              <a:rPr lang="en-US" dirty="0"/>
              <a:t>Notice the problems you solve repeatedly</a:t>
            </a:r>
          </a:p>
          <a:p>
            <a:pPr lvl="1"/>
            <a:r>
              <a:rPr lang="en-US" dirty="0"/>
              <a:t>Build autonomous AI Agents to identify and gather data from problem clusters</a:t>
            </a:r>
          </a:p>
          <a:p>
            <a:pPr lvl="1"/>
            <a:endParaRPr lang="en-US" dirty="0"/>
          </a:p>
          <a:p>
            <a:r>
              <a:rPr lang="en-US" dirty="0"/>
              <a:t>Create a tool based on that knowledge</a:t>
            </a:r>
          </a:p>
          <a:p>
            <a:pPr lvl="1"/>
            <a:r>
              <a:rPr lang="en-US" dirty="0"/>
              <a:t>Knowledge Articles</a:t>
            </a:r>
          </a:p>
          <a:p>
            <a:pPr lvl="1"/>
            <a:r>
              <a:rPr lang="en-US" dirty="0"/>
              <a:t>Structured Data for lookup</a:t>
            </a:r>
          </a:p>
          <a:p>
            <a:pPr lvl="1"/>
            <a:r>
              <a:rPr lang="en-US" dirty="0"/>
              <a:t>AI Coaches</a:t>
            </a:r>
          </a:p>
          <a:p>
            <a:endParaRPr lang="en-US" dirty="0"/>
          </a:p>
          <a:p>
            <a:r>
              <a:rPr lang="en-US" dirty="0"/>
              <a:t>Data Governance</a:t>
            </a:r>
          </a:p>
          <a:p>
            <a:pPr lvl="1"/>
            <a:r>
              <a:rPr lang="en-US" dirty="0"/>
              <a:t>Curates and places tools back into the core Knowledge Spine pipeline</a:t>
            </a:r>
          </a:p>
          <a:p>
            <a:pPr lvl="1"/>
            <a:endParaRPr lang="en-US" dirty="0"/>
          </a:p>
          <a:p>
            <a:pPr marL="457200" lvl="1" indent="0">
              <a:buNone/>
            </a:pPr>
            <a:endParaRPr lang="en-US" b="1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EB3A61A-4151-4421-FE29-8E85BAFD4D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E0C75F9-14FA-41D9-C50E-DC50CFA80E89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C83A094B-C0A7-3F64-FCA1-8F967503B1E3}"/>
              </a:ext>
            </a:extLst>
          </p:cNvPr>
          <p:cNvCxnSpPr/>
          <p:nvPr/>
        </p:nvCxnSpPr>
        <p:spPr>
          <a:xfrm>
            <a:off x="5779911" y="1112361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C1AAC5A-0029-010A-838C-5DB22B36FC4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784" y="0"/>
            <a:ext cx="519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05635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6FFEE83-E72F-C3C6-FBE0-DA5EA59875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ACC6888-7516-3791-3085-2AACE28932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6B05353-4F7D-CA5E-CC11-2FAB68AD9C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3BA4F351-4413-2A82-BDA1-FCEDC959DC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421861" y="172720"/>
            <a:ext cx="4770136" cy="658368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b="1" dirty="0">
                <a:solidFill>
                  <a:schemeClr val="tx1">
                    <a:alpha val="80000"/>
                  </a:schemeClr>
                </a:solidFill>
              </a:rPr>
              <a:t>Tool Room Manager</a:t>
            </a:r>
            <a:endParaRPr lang="en-US" sz="2400" b="1" dirty="0"/>
          </a:p>
          <a:p>
            <a:pPr marL="0" indent="0" algn="ctr" fontAlgn="ctr">
              <a:buNone/>
            </a:pPr>
            <a:r>
              <a:rPr lang="en-US" dirty="0"/>
              <a:t>LLM as Executive Function</a:t>
            </a:r>
            <a:endParaRPr lang="en-US" sz="2400" dirty="0"/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“The spine holds the truth.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The model decides what to surface,</a:t>
            </a:r>
          </a:p>
          <a:p>
            <a:pPr marL="0" indent="0">
              <a:buNone/>
            </a:pPr>
            <a:endParaRPr lang="en-US" i="1" dirty="0"/>
          </a:p>
          <a:p>
            <a:pPr marL="0" indent="0">
              <a:buNone/>
            </a:pPr>
            <a:r>
              <a:rPr lang="en-US" i="1" dirty="0"/>
              <a:t>to whom, and how </a:t>
            </a:r>
          </a:p>
          <a:p>
            <a:pPr marL="0" indent="0">
              <a:buNone/>
            </a:pPr>
            <a:r>
              <a:rPr lang="en-US" i="1" dirty="0"/>
              <a:t>nothing more.”</a:t>
            </a:r>
            <a:endParaRPr lang="en-US" dirty="0"/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9F4AE2-C1A5-8683-CC2A-3549E2CDB55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DCB21A7-8CE7-643B-38EF-FFF30FDBAD10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DF72C6A3-2515-C8F5-3203-19EEA23F68C6}"/>
              </a:ext>
            </a:extLst>
          </p:cNvPr>
          <p:cNvCxnSpPr>
            <a:cxnSpLocks/>
          </p:cNvCxnSpPr>
          <p:nvPr/>
        </p:nvCxnSpPr>
        <p:spPr>
          <a:xfrm>
            <a:off x="5779911" y="1186774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942BCF21-496D-9E0A-5F29-591A87977B7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030" y="0"/>
            <a:ext cx="7424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1190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D53F9D7-8F65-ECE9-44D4-69ECD215E5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65F1719D-129F-D324-A074-30BC0CF5DEB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A2B6C86D-2FFD-58EB-9FFF-996220055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11BD73AE-B876-F15A-B0D4-4912DBA7E5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635244" y="283464"/>
            <a:ext cx="4398257" cy="6472936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Business Case</a:t>
            </a:r>
            <a:endParaRPr lang="en-US" sz="2400" dirty="0"/>
          </a:p>
          <a:p>
            <a:pPr marL="0" indent="0" algn="ctr" fontAlgn="ctr">
              <a:buNone/>
            </a:pPr>
            <a:r>
              <a:rPr lang="en-US" dirty="0"/>
              <a:t>The</a:t>
            </a:r>
            <a:r>
              <a:rPr lang="en-US" b="1" dirty="0"/>
              <a:t> </a:t>
            </a:r>
            <a:r>
              <a:rPr lang="en-US" dirty="0"/>
              <a:t>reward for the risk</a:t>
            </a:r>
            <a:endParaRPr lang="en-US" sz="2400" dirty="0"/>
          </a:p>
          <a:p>
            <a:r>
              <a:rPr lang="en-US" dirty="0"/>
              <a:t>Deflection</a:t>
            </a:r>
          </a:p>
          <a:p>
            <a:pPr lvl="1"/>
            <a:r>
              <a:rPr lang="en-US" dirty="0"/>
              <a:t>Cost Pennys</a:t>
            </a:r>
          </a:p>
          <a:p>
            <a:r>
              <a:rPr lang="en-US" dirty="0"/>
              <a:t>Benchmarks</a:t>
            </a:r>
          </a:p>
          <a:p>
            <a:pPr lvl="1"/>
            <a:r>
              <a:rPr lang="en-US" dirty="0"/>
              <a:t>First Time Fix</a:t>
            </a:r>
          </a:p>
          <a:p>
            <a:pPr lvl="2"/>
            <a:r>
              <a:rPr lang="en-US" dirty="0"/>
              <a:t>Low: 60%</a:t>
            </a:r>
          </a:p>
          <a:p>
            <a:pPr lvl="2"/>
            <a:r>
              <a:rPr lang="en-US" dirty="0"/>
              <a:t>Average 77%</a:t>
            </a:r>
          </a:p>
          <a:p>
            <a:pPr lvl="2"/>
            <a:r>
              <a:rPr lang="en-US" dirty="0"/>
              <a:t>High 88%</a:t>
            </a:r>
          </a:p>
          <a:p>
            <a:r>
              <a:rPr lang="en-US" dirty="0"/>
              <a:t>Self-Service</a:t>
            </a:r>
          </a:p>
          <a:p>
            <a:pPr lvl="1"/>
            <a:r>
              <a:rPr lang="en-US" dirty="0"/>
              <a:t>81% of customers try</a:t>
            </a:r>
          </a:p>
          <a:p>
            <a:pPr lvl="1"/>
            <a:r>
              <a:rPr lang="en-US" dirty="0"/>
              <a:t>40% call anyway</a:t>
            </a:r>
          </a:p>
          <a:p>
            <a:r>
              <a:rPr lang="en-US" dirty="0"/>
              <a:t>Governance</a:t>
            </a:r>
          </a:p>
          <a:p>
            <a:pPr lvl="1"/>
            <a:r>
              <a:rPr lang="en-US" dirty="0"/>
              <a:t>Human to Fully Auto</a:t>
            </a:r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A954F548-3D01-7F4B-E7FE-0FFB65FC0CC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D2630B3F-4F2A-B54E-8B2D-C654E16BC63C}"/>
              </a:ext>
            </a:extLst>
          </p:cNvPr>
          <p:cNvCxnSpPr/>
          <p:nvPr/>
        </p:nvCxnSpPr>
        <p:spPr>
          <a:xfrm>
            <a:off x="5779911" y="741680"/>
            <a:ext cx="648320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37D9BED-9F3D-819C-17D5-FF7E9148A7B8}"/>
              </a:ext>
            </a:extLst>
          </p:cNvPr>
          <p:cNvCxnSpPr>
            <a:cxnSpLocks/>
          </p:cNvCxnSpPr>
          <p:nvPr/>
        </p:nvCxnSpPr>
        <p:spPr>
          <a:xfrm>
            <a:off x="5779911" y="1186774"/>
            <a:ext cx="6412089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4" name="Picture 3">
            <a:extLst>
              <a:ext uri="{FF2B5EF4-FFF2-40B4-BE49-F238E27FC236}">
                <a16:creationId xmlns:a16="http://schemas.microsoft.com/office/drawing/2014/main" id="{EAB60876-DA0A-9E6B-A42A-FF59EE13C6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2174" y="0"/>
            <a:ext cx="742489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660108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61000"/>
            <a:lum/>
          </a:blip>
          <a:srcRect/>
          <a:stretch>
            <a:fillRect t="-76000" b="-76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6173F05-4E41-7E58-CF26-280179A09A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4" name="Rectangle 23">
            <a:extLst>
              <a:ext uri="{FF2B5EF4-FFF2-40B4-BE49-F238E27FC236}">
                <a16:creationId xmlns:a16="http://schemas.microsoft.com/office/drawing/2014/main" id="{C0908754-EE81-F3D3-84E1-E2638CD87C2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5B6ABF3B-903B-27A7-88CE-0F0740B3A6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5779911" cy="6858000"/>
          </a:xfrm>
          <a:prstGeom prst="rect">
            <a:avLst/>
          </a:prstGeom>
          <a:gradFill flip="none" rotWithShape="1">
            <a:gsLst>
              <a:gs pos="0">
                <a:schemeClr val="accent1"/>
              </a:gs>
              <a:gs pos="100000">
                <a:schemeClr val="accent2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Content Placeholder 7">
            <a:extLst>
              <a:ext uri="{FF2B5EF4-FFF2-40B4-BE49-F238E27FC236}">
                <a16:creationId xmlns:a16="http://schemas.microsoft.com/office/drawing/2014/main" id="{AE96BE86-30DF-77DC-BD49-E9C8FB0AC6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0"/>
            <a:ext cx="5490153" cy="6756400"/>
          </a:xfrm>
        </p:spPr>
        <p:txBody>
          <a:bodyPr anchor="t">
            <a:normAutofit/>
          </a:bodyPr>
          <a:lstStyle/>
          <a:p>
            <a:pPr marL="0" indent="0" algn="ctr">
              <a:buNone/>
            </a:pPr>
            <a:r>
              <a:rPr lang="en-US" sz="3200" dirty="0">
                <a:solidFill>
                  <a:schemeClr val="tx1">
                    <a:alpha val="80000"/>
                  </a:schemeClr>
                </a:solidFill>
              </a:rPr>
              <a:t>Next Steps</a:t>
            </a:r>
            <a:endParaRPr lang="en-US" sz="2400" dirty="0"/>
          </a:p>
          <a:p>
            <a:pPr marL="0" indent="0" algn="ctr" fontAlgn="ctr">
              <a:buNone/>
            </a:pPr>
            <a:endParaRPr lang="en-US" sz="2400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  <a:p>
            <a:pPr fontAlgn="ctr"/>
            <a:r>
              <a:rPr lang="en-US" dirty="0"/>
              <a:t>Data Audit</a:t>
            </a:r>
          </a:p>
          <a:p>
            <a:pPr fontAlgn="ctr"/>
            <a:endParaRPr lang="en-US" dirty="0"/>
          </a:p>
          <a:p>
            <a:pPr fontAlgn="ctr"/>
            <a:r>
              <a:rPr lang="en-US" dirty="0"/>
              <a:t>Engage Your People</a:t>
            </a:r>
          </a:p>
          <a:p>
            <a:pPr fontAlgn="ctr"/>
            <a:endParaRPr lang="en-US" dirty="0"/>
          </a:p>
          <a:p>
            <a:pPr fontAlgn="ctr"/>
            <a:r>
              <a:rPr lang="en-US" dirty="0"/>
              <a:t>Start Talking to Professionals</a:t>
            </a:r>
          </a:p>
          <a:p>
            <a:pPr lvl="1"/>
            <a:endParaRPr lang="en-US" dirty="0"/>
          </a:p>
          <a:p>
            <a:pPr lvl="1"/>
            <a:endParaRPr lang="en-US" dirty="0"/>
          </a:p>
          <a:p>
            <a:pPr marL="0" indent="0">
              <a:buNone/>
            </a:pPr>
            <a:endParaRPr lang="en-US" dirty="0">
              <a:solidFill>
                <a:schemeClr val="tx1">
                  <a:alpha val="80000"/>
                </a:schemeClr>
              </a:solidFill>
            </a:endParaRPr>
          </a:p>
        </p:txBody>
      </p: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D84B3522-E339-7AE4-CFAC-C66762BCF5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1586162" y="3610394"/>
            <a:ext cx="0" cy="3238728"/>
          </a:xfrm>
          <a:prstGeom prst="line">
            <a:avLst/>
          </a:prstGeom>
          <a:ln w="25400" cap="sq">
            <a:gradFill flip="none" rotWithShape="1">
              <a:gsLst>
                <a:gs pos="0">
                  <a:schemeClr val="accent1"/>
                </a:gs>
                <a:gs pos="100000">
                  <a:schemeClr val="accent2"/>
                </a:gs>
              </a:gsLst>
              <a:lin ang="16200000" scaled="1"/>
              <a:tileRect/>
            </a:gradFill>
            <a:beve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77F6F33-2C9B-D768-0815-E8E02874D535}"/>
              </a:ext>
            </a:extLst>
          </p:cNvPr>
          <p:cNvCxnSpPr>
            <a:cxnSpLocks/>
          </p:cNvCxnSpPr>
          <p:nvPr/>
        </p:nvCxnSpPr>
        <p:spPr>
          <a:xfrm>
            <a:off x="5779903" y="859536"/>
            <a:ext cx="64120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BEE258D2-ECF0-1E9F-DF90-0FF3F2133CB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443824"/>
              </p:ext>
            </p:extLst>
          </p:nvPr>
        </p:nvGraphicFramePr>
        <p:xfrm>
          <a:off x="64009" y="1"/>
          <a:ext cx="5715894" cy="6808836"/>
        </p:xfrm>
        <a:graphic>
          <a:graphicData uri="http://schemas.openxmlformats.org/drawingml/2006/table">
            <a:tbl>
              <a:tblPr firstRow="1" firstCol="1" bandRow="1"/>
              <a:tblGrid>
                <a:gridCol w="1153702">
                  <a:extLst>
                    <a:ext uri="{9D8B030D-6E8A-4147-A177-3AD203B41FA5}">
                      <a16:colId xmlns:a16="http://schemas.microsoft.com/office/drawing/2014/main" val="2964388469"/>
                    </a:ext>
                  </a:extLst>
                </a:gridCol>
                <a:gridCol w="1952361">
                  <a:extLst>
                    <a:ext uri="{9D8B030D-6E8A-4147-A177-3AD203B41FA5}">
                      <a16:colId xmlns:a16="http://schemas.microsoft.com/office/drawing/2014/main" val="1200534867"/>
                    </a:ext>
                  </a:extLst>
                </a:gridCol>
                <a:gridCol w="2609831">
                  <a:extLst>
                    <a:ext uri="{9D8B030D-6E8A-4147-A177-3AD203B41FA5}">
                      <a16:colId xmlns:a16="http://schemas.microsoft.com/office/drawing/2014/main" val="1120902071"/>
                    </a:ext>
                  </a:extLst>
                </a:gridCol>
              </a:tblGrid>
              <a:tr h="433214">
                <a:tc gridSpan="3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                                     Partial Vendor List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0" marR="0" marT="25400" marB="6350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19471541"/>
                  </a:ext>
                </a:extLst>
              </a:tr>
              <a:tr h="443592"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Vendor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Spine layer served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5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How they deliver it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1E3A5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52058754"/>
                  </a:ext>
                </a:extLst>
              </a:tr>
              <a:tr h="1353860"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b="1" dirty="0" err="1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eGain</a:t>
                      </a:r>
                      <a:r>
                        <a:rPr lang="en-US" sz="950" b="1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 AI Knowledge Hub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Validate &amp; structure; serve; LLMOps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KCS-verified knowledge platform; connectors unify content from CRM, SharePoint and other repositories without migration; an AI agent surfaces confidence-ranked answers in the workflow; a built-in evaluator scores every AI response and flags regressions when content changes.</a:t>
                      </a:r>
                      <a:r>
                        <a:rPr lang="en-US" sz="950" u="none" strike="noStrike" baseline="3000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  <a:hlinkClick r:id="rId3" action="ppaction://hlinkfile">
                            <a:extLst>
                              <a:ext uri="{A12FA001-AC4F-418D-AE19-62706E023703}">
                                <ahyp:hlinkClr xmlns:ahyp="http://schemas.microsoft.com/office/drawing/2018/hyperlinkcolor" val="tx"/>
                              </a:ext>
                            </a:extLst>
                          </a:hlinkClick>
                        </a:rPr>
                        <a:t>12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18117264"/>
                  </a:ext>
                </a:extLst>
              </a:tr>
              <a:tr h="897038"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b="1" dirty="0" err="1">
                          <a:solidFill>
                            <a:srgbClr val="1E3A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Coveo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>
                          <a:solidFill>
                            <a:srgbClr val="2C3E5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Structure &amp; serve (retrieval)</a:t>
                      </a:r>
                      <a:endParaRPr lang="en-US" sz="110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rgbClr val="2C3E5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AI search and relevance layer that unifies and ranks content across many repositories and grounds generative answers — a retrieval backbone for enterprise knowledge.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8807967"/>
                  </a:ext>
                </a:extLst>
              </a:tr>
              <a:tr h="1008079"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b="1" dirty="0" err="1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Stonly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Structure &amp; serve (guided)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Interactive, branching step-by-step guides that adapt to the user’s answers; oriented to deflection and guided troubleshooting embedded in-product rather than static articles.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7277353"/>
                  </a:ext>
                </a:extLst>
              </a:tr>
              <a:tr h="897038"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b="1">
                          <a:solidFill>
                            <a:srgbClr val="1E3A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Bloomfire</a:t>
                      </a:r>
                      <a:endParaRPr lang="en-US" sz="110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rgbClr val="2C3E5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Capture &amp; structure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rgbClr val="2C3E5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Knowledge-management / enterprise-intelligence platform emphasizing searchable shared knowledge and the capture of tacit, communities-of-practice expertise.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510126"/>
                  </a:ext>
                </a:extLst>
              </a:tr>
              <a:tr h="861789"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b="1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Guru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Structure &amp; serve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chemeClr val="bg2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Workflow-embedded knowledge with AI answers and a verification cadence that keeps articles trusted and current where people already work.</a:t>
                      </a: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chemeClr val="bg2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68873449"/>
                  </a:ext>
                </a:extLst>
              </a:tr>
              <a:tr h="861789"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b="1" dirty="0">
                          <a:solidFill>
                            <a:srgbClr val="1E3A5F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Glean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rgbClr val="2C3E5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Serve (retrieval)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3000"/>
                        </a:lnSpc>
                        <a:buNone/>
                      </a:pPr>
                      <a:r>
                        <a:rPr lang="en-US" sz="950" dirty="0">
                          <a:solidFill>
                            <a:srgbClr val="2C3E50"/>
                          </a:solidFill>
                          <a:effectLst/>
                          <a:latin typeface="Arial" panose="020B0604020202020204" pitchFamily="34" charset="0"/>
                          <a:ea typeface="Arial" panose="020B0604020202020204" pitchFamily="34" charset="0"/>
                        </a:rPr>
                        <a:t>Enterprise work assistant that grounds answers by searching across connected company applications with permission-aware retrieval.</a:t>
                      </a: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  <a:ea typeface="Arial" panose="020B0604020202020204" pitchFamily="34" charset="0"/>
                      </a:endParaRPr>
                    </a:p>
                    <a:p>
                      <a:pPr>
                        <a:buNone/>
                      </a:pPr>
                      <a:endParaRPr lang="en-US" sz="1100" dirty="0">
                        <a:solidFill>
                          <a:srgbClr val="2C3E50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82550" marR="82550" marT="57150" marB="57150">
                    <a:lnL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E3E8E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8F9F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02351567"/>
                  </a:ext>
                </a:extLst>
              </a:tr>
            </a:tbl>
          </a:graphicData>
        </a:graphic>
      </p:graphicFrame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D3E55CF9-C7DD-53C6-E88D-7CEBA8920084}"/>
              </a:ext>
            </a:extLst>
          </p:cNvPr>
          <p:cNvCxnSpPr>
            <a:cxnSpLocks/>
          </p:cNvCxnSpPr>
          <p:nvPr/>
        </p:nvCxnSpPr>
        <p:spPr>
          <a:xfrm>
            <a:off x="5779903" y="429768"/>
            <a:ext cx="6412097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65964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 panose="020B00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310</TotalTime>
  <Words>555</Words>
  <Application>Microsoft Office PowerPoint</Application>
  <PresentationFormat>Widescreen</PresentationFormat>
  <Paragraphs>128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Building a Knowledge Spine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John Tocado</dc:creator>
  <cp:lastModifiedBy>John Tocado</cp:lastModifiedBy>
  <cp:revision>20</cp:revision>
  <dcterms:created xsi:type="dcterms:W3CDTF">2025-08-13T15:19:02Z</dcterms:created>
  <dcterms:modified xsi:type="dcterms:W3CDTF">2026-08-02T20:14:05Z</dcterms:modified>
</cp:coreProperties>
</file>